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9" r:id="rId17"/>
    <p:sldId id="298" r:id="rId18"/>
    <p:sldId id="297" r:id="rId19"/>
    <p:sldId id="272" r:id="rId20"/>
    <p:sldId id="273" r:id="rId21"/>
    <p:sldId id="274" r:id="rId22"/>
    <p:sldId id="275" r:id="rId23"/>
    <p:sldId id="276" r:id="rId24"/>
    <p:sldId id="277" r:id="rId25"/>
    <p:sldId id="296" r:id="rId26"/>
    <p:sldId id="278" r:id="rId27"/>
    <p:sldId id="279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5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3"/>
    <p:restoredTop sz="94660"/>
  </p:normalViewPr>
  <p:slideViewPr>
    <p:cSldViewPr snapToGrid="0">
      <p:cViewPr varScale="1">
        <p:scale>
          <a:sx n="80" d="100"/>
          <a:sy n="80" d="100"/>
        </p:scale>
        <p:origin x="96" y="384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580571" y="361026"/>
            <a:ext cx="11132457" cy="5326407"/>
          </a:xfrm>
          <a:prstGeom prst="rect">
            <a:avLst/>
          </a:prstGeom>
          <a:solidFill>
            <a:srgbClr val="FFF9F3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-245131" y="5948706"/>
            <a:ext cx="12783859" cy="1531593"/>
            <a:chOff x="-107901" y="5776827"/>
            <a:chExt cx="12783859" cy="1531593"/>
          </a:xfrm>
        </p:grpSpPr>
        <p:sp>
          <p:nvSpPr>
            <p:cNvPr id="10" name="양쪽 모서리가 둥근 사각형 9"/>
            <p:cNvSpPr/>
            <p:nvPr/>
          </p:nvSpPr>
          <p:spPr>
            <a:xfrm>
              <a:off x="967765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2760798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4615165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>
              <a:off x="6569975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428203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-102842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1751522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3605888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5460254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7314621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10200556" y="5776827"/>
              <a:ext cx="1288395" cy="1368167"/>
            </a:xfrm>
            <a:prstGeom prst="round2SameRect">
              <a:avLst>
                <a:gd name="adj1" fmla="val 23528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11008408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-107901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1729792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3595023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5440072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7318232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11032862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9168982" y="5974427"/>
              <a:ext cx="1653475" cy="1170567"/>
            </a:xfrm>
            <a:prstGeom prst="round2SameRect">
              <a:avLst>
                <a:gd name="adj1" fmla="val 39720"/>
                <a:gd name="adj2" fmla="val 0"/>
              </a:avLst>
            </a:prstGeom>
            <a:solidFill>
              <a:srgbClr val="B2383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>
              <a:off x="9196392" y="5974427"/>
              <a:ext cx="1643096" cy="1333993"/>
            </a:xfrm>
            <a:prstGeom prst="round2SameRect">
              <a:avLst>
                <a:gd name="adj1" fmla="val 34777"/>
                <a:gd name="adj2" fmla="val 0"/>
              </a:avLst>
            </a:prstGeom>
            <a:solidFill>
              <a:srgbClr val="671313">
                <a:alpha val="71000"/>
              </a:srgb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C5E7AF9-4085-43ED-A26D-D35D221678E9}" type="datetimeFigureOut">
              <a:rPr lang="ko-KR" altLang="en-US"/>
              <a:pPr lvl="0">
                <a:defRPr lang="ko-KR" altLang="en-US"/>
              </a:pPr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1F40995-1176-4440-8701-F588007827B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5487" y="1523805"/>
            <a:ext cx="5901026" cy="228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>
                <a:solidFill>
                  <a:srgbClr val="D16D6D"/>
                </a:solidFill>
                <a:latin typeface="+mj-ea"/>
                <a:ea typeface="+mj-ea"/>
              </a:rPr>
              <a:t>DB_502_TEAM_4</a:t>
            </a:r>
          </a:p>
          <a:p>
            <a:pPr algn="ctr">
              <a:defRPr lang="ko-KR" altLang="en-US"/>
            </a:pPr>
            <a:r>
              <a:rPr lang="en-US" altLang="ko-KR" sz="4800">
                <a:solidFill>
                  <a:srgbClr val="D16D6D"/>
                </a:solidFill>
                <a:latin typeface="+mj-ea"/>
                <a:ea typeface="+mj-ea"/>
              </a:rPr>
              <a:t>Movie Theater</a:t>
            </a:r>
          </a:p>
          <a:p>
            <a:pPr lvl="0">
              <a:defRPr lang="ko-KR" altLang="en-US"/>
            </a:pPr>
            <a:endParaRPr lang="ko-KR" altLang="en-US" sz="4800">
              <a:solidFill>
                <a:srgbClr val="D16D6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4049" y="3429000"/>
            <a:ext cx="5053263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B789032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양창훈</a:t>
            </a:r>
          </a:p>
          <a:p>
            <a:pPr algn="ctr">
              <a:defRPr lang="ko-KR" altLang="en-US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B789057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정민용</a:t>
            </a:r>
          </a:p>
          <a:p>
            <a:pPr algn="ctr">
              <a:defRPr lang="ko-KR" altLang="en-US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B789060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정해원</a:t>
            </a:r>
          </a:p>
          <a:p>
            <a:pPr algn="ctr">
              <a:defRPr lang="ko-KR" altLang="en-US"/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B789061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조재혁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4695" y="2659559"/>
            <a:ext cx="55325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DESIGN</a:t>
            </a:r>
            <a:endParaRPr lang="ko-KR" altLang="en-US" sz="440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  <a:cs typeface="Arial"/>
              </a:rPr>
              <a:t>Data Design - 1</a:t>
            </a:r>
          </a:p>
          <a:p>
            <a:pPr lvl="0">
              <a:defRPr lang="ko-KR" altLang="en-US"/>
            </a:pP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DESIGN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자유형 11"/>
          <p:cNvSpPr/>
          <p:nvPr/>
        </p:nvSpPr>
        <p:spPr>
          <a:xfrm rot="18000000">
            <a:off x="1762681" y="4424336"/>
            <a:ext cx="261614" cy="160794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1">
              <a:defRPr lang="ko-KR" altLang="en-US"/>
            </a:pPr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3157" y="382625"/>
            <a:ext cx="2390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latin typeface="Arial Black"/>
              </a:rPr>
              <a:t>CUSTOMER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822193" y="844290"/>
          <a:ext cx="5652604" cy="2296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CUS_ID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CUS_PW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CUS_NAME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CUS_TEL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NUMBER(15)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IS_ADMIN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NUMBER(2)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3239" y="2909987"/>
            <a:ext cx="2390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PAY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2467"/>
              </p:ext>
            </p:extLst>
          </p:nvPr>
        </p:nvGraphicFramePr>
        <p:xfrm>
          <a:off x="955673" y="3429000"/>
          <a:ext cx="7061457" cy="1952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PAY_NUM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Arial Black"/>
                        </a:rPr>
                        <a:t>PK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TOT_PRICE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NUMBER(8)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 dirty="0">
                          <a:latin typeface="Arial Black"/>
                        </a:rPr>
                        <a:t>PAY_DATE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DATE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CUS_ID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Arial Black"/>
                        </a:rPr>
                        <a:t>FK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RESERVATION_NUM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Arial Black"/>
                        </a:rPr>
                        <a:t>FK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  <a:cs typeface="Arial"/>
              </a:rPr>
              <a:t>Data Design - 2</a:t>
            </a: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DESIGN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자유형 11"/>
          <p:cNvSpPr/>
          <p:nvPr/>
        </p:nvSpPr>
        <p:spPr>
          <a:xfrm rot="18000000">
            <a:off x="1762681" y="4424336"/>
            <a:ext cx="261614" cy="160794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1">
              <a:defRPr lang="ko-KR" altLang="en-US"/>
            </a:pPr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772" y="1996752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RESERVATION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00388" y="2577505"/>
          <a:ext cx="6878893" cy="1649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RESERVATION_NUM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TICKET1_ID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1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TICKET2_ID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2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TICKET3_ID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3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55851" y="551902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SEAT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976208" y="1047815"/>
          <a:ext cx="7566409" cy="1326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2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6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SEAT_NUM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400">
                        <a:latin typeface="Arial Black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 dirty="0">
                          <a:latin typeface="Arial Black"/>
                        </a:rPr>
                        <a:t>THEATER_NUM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RESERVE_TF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530002" y="4543677"/>
          <a:ext cx="6878893" cy="1002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MOVIE_NUM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NUMBER(6)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MOVIE_TITLE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VARCHAR2(40)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539125" y="3996292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MOVIE</a:t>
            </a:r>
            <a:endParaRPr lang="ko-KR" altLang="en-US" sz="2400">
              <a:latin typeface="Arial Black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  <a:cs typeface="Arial"/>
              </a:rPr>
              <a:t>Data Design - 3</a:t>
            </a: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DESIGN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자유형 11"/>
          <p:cNvSpPr/>
          <p:nvPr/>
        </p:nvSpPr>
        <p:spPr>
          <a:xfrm rot="18000000">
            <a:off x="1762681" y="4424336"/>
            <a:ext cx="261614" cy="160794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1">
              <a:defRPr lang="ko-KR" altLang="en-US"/>
            </a:pPr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441" y="2729750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SCHEDULE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00388" y="3222013"/>
          <a:ext cx="6878893" cy="1649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SCHEDULE_NUM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NUMBER(6)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SCHEDULE_DATE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DATE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MOVIE_NUM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NUMBER(4)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1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THEATER_NUM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2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55851" y="551902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TICKET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874124" y="1044165"/>
          <a:ext cx="7734435" cy="1973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TICKET_NUM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SCHEDULE_NUM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NUMBER(2)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1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THEATER_NUM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400">
                        <a:latin typeface="Arial Black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2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SEAT_NUM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 2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PRICE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NUMBER(6)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  <a:cs typeface="Arial"/>
              </a:rPr>
              <a:t>Data Design - 3</a:t>
            </a: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DESIGN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자유형 11"/>
          <p:cNvSpPr/>
          <p:nvPr/>
        </p:nvSpPr>
        <p:spPr>
          <a:xfrm rot="18000000">
            <a:off x="1762681" y="4424336"/>
            <a:ext cx="261614" cy="160794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1">
              <a:defRPr lang="ko-KR" altLang="en-US"/>
            </a:pPr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4235" y="3637087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THEATER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227496" y="4156859"/>
          <a:ext cx="6878893" cy="1002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THEATER_NUM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VARCHAR2(20)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NOT_NULL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TOT_SEAT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NUMBER(10)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44235" y="1405996"/>
            <a:ext cx="3003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latin typeface="Arial Black"/>
              </a:rPr>
              <a:t>SEAT</a:t>
            </a:r>
            <a:endParaRPr lang="ko-KR" altLang="en-US" sz="2400">
              <a:latin typeface="Arial Black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3970D32-7F66-464D-B195-18E05B148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64378"/>
              </p:ext>
            </p:extLst>
          </p:nvPr>
        </p:nvGraphicFramePr>
        <p:xfrm>
          <a:off x="2028518" y="2102835"/>
          <a:ext cx="7566409" cy="1326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2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6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8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NAME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Data type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NULL?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>
                          <a:latin typeface="Arial Black"/>
                        </a:rPr>
                        <a:t>PK/FK</a:t>
                      </a:r>
                      <a:endParaRPr lang="ko-KR" altLang="en-US" sz="1600">
                        <a:latin typeface="Arial Black"/>
                      </a:endParaRPr>
                    </a:p>
                  </a:txBody>
                  <a:tcPr>
                    <a:solidFill>
                      <a:srgbClr val="F8F2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SEAT_NUM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400">
                        <a:latin typeface="Arial Black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PK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 dirty="0">
                          <a:latin typeface="Arial Black"/>
                        </a:rPr>
                        <a:t>THEATER_NUM</a:t>
                      </a: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FK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455"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RESERVE_TF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/>
                      </a:pPr>
                      <a:r>
                        <a:rPr lang="en-US" altLang="ko-KR" sz="1400">
                          <a:latin typeface="Arial Black"/>
                        </a:rPr>
                        <a:t>VARCHAR2(30)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Arial Black"/>
                        </a:rPr>
                        <a:t>NOT NULL</a:t>
                      </a: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atin typeface="Arial Black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atin typeface="Arial Blac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4845" y="2659559"/>
            <a:ext cx="7082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System Implementation</a:t>
            </a:r>
            <a:endParaRPr lang="ko-KR" altLang="en-US" sz="440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66060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CREATE TABLE</a:t>
            </a:r>
          </a:p>
          <a:p>
            <a:pPr lvl="0">
              <a:defRPr lang="ko-KR" altLang="en-US"/>
            </a:pPr>
            <a:endParaRPr lang="en-US" altLang="ko-KR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System Implementation</a:t>
            </a:r>
          </a:p>
          <a:p>
            <a:pPr lvl="0">
              <a:defRPr lang="ko-KR" altLang="en-US"/>
            </a:pPr>
            <a:endParaRPr lang="en-US" altLang="ko-KR" sz="3200" u="sng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C50124-AA73-48C1-857C-293E112F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4" y="1229011"/>
            <a:ext cx="3990975" cy="2266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D55901-1CF0-41D0-A657-8526B559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4" y="3763195"/>
            <a:ext cx="11372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444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66060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CREATE TABLE &amp; INSERT DATA</a:t>
            </a:r>
          </a:p>
          <a:p>
            <a:pPr lvl="0">
              <a:defRPr lang="ko-KR" altLang="en-US"/>
            </a:pP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System Implementation</a:t>
            </a:r>
          </a:p>
          <a:p>
            <a:pPr lvl="0">
              <a:defRPr lang="ko-KR" altLang="en-US"/>
            </a:pPr>
            <a:endParaRPr lang="en-US" altLang="ko-KR" sz="3200" u="sng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D25750-BB9D-4F10-B0F1-EC41AF36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3664219"/>
            <a:ext cx="11953875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46B4DF-B77C-49ED-A6CD-09183D5D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93" y="1152214"/>
            <a:ext cx="97631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33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66060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CREATE TABLE &amp; INSERT DATA</a:t>
            </a:r>
          </a:p>
          <a:p>
            <a:pPr lvl="0">
              <a:defRPr lang="ko-KR" altLang="en-US"/>
            </a:pP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System Implementation</a:t>
            </a:r>
          </a:p>
          <a:p>
            <a:pPr lvl="0">
              <a:defRPr lang="ko-KR" altLang="en-US"/>
            </a:pPr>
            <a:endParaRPr lang="en-US" altLang="ko-KR" sz="3200" u="sng">
              <a:latin typeface="맑은 고딕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F5F448-E0A0-4A28-8B02-BC88A5D9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40" y="3219241"/>
            <a:ext cx="4419600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8C7FF-08B8-4E75-901B-9F9F5204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0" y="1319094"/>
            <a:ext cx="10134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145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66060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CREATE TABLE &amp; INSERT DATA</a:t>
            </a:r>
          </a:p>
          <a:p>
            <a:pPr lvl="0">
              <a:defRPr lang="ko-KR" altLang="en-US"/>
            </a:pP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System Implementation</a:t>
            </a:r>
          </a:p>
          <a:p>
            <a:pPr lvl="0">
              <a:defRPr lang="ko-KR" altLang="en-US"/>
            </a:pPr>
            <a:endParaRPr lang="en-US" altLang="ko-KR" sz="3200" u="sng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152C2-7FC4-40CE-99A8-59598CFA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1" y="3533490"/>
            <a:ext cx="4019550" cy="1304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0D85C1-5A3B-488B-B6C7-AB2FAD7F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01" y="1229011"/>
            <a:ext cx="10420350" cy="209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063673-8DB3-48E4-90B8-AC789B0DD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56" y="3608539"/>
            <a:ext cx="2893452" cy="99955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3020" y="256124"/>
            <a:ext cx="2225960" cy="75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Index</a:t>
            </a:r>
            <a:endParaRPr lang="ko-KR" altLang="en-US" sz="4400"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756" y="947928"/>
            <a:ext cx="11443840" cy="914096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514350" indent="-514350">
              <a:buAutoNum type="arabicPeriod"/>
              <a:defRPr lang="ko-KR" altLang="en-US"/>
            </a:pPr>
            <a:r>
              <a:rPr lang="en-US" altLang="ko-KR" sz="2800" dirty="0">
                <a:latin typeface="맑은 고딕"/>
                <a:ea typeface="맑은 고딕"/>
              </a:rPr>
              <a:t>CONCEPT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Topic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The Role of Team Members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Motivation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Requirements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Restriction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E-R diagram</a:t>
            </a:r>
          </a:p>
          <a:p>
            <a:pPr lvl="0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2800" dirty="0">
                <a:latin typeface="맑은 고딕"/>
                <a:ea typeface="맑은 고딕"/>
              </a:rPr>
              <a:t>2. DESIGN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  <a:cs typeface="Arial"/>
              </a:rPr>
              <a:t>Data Design</a:t>
            </a:r>
            <a:endParaRPr lang="en-US" altLang="ko-KR" sz="2800" dirty="0">
              <a:latin typeface="맑은 고딕"/>
              <a:ea typeface="맑은 고딕"/>
              <a:cs typeface="Arial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1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2800" dirty="0">
                <a:latin typeface="맑은 고딕"/>
                <a:ea typeface="맑은 고딕"/>
              </a:rPr>
              <a:t>3.System Implementation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</a:rPr>
              <a:t>Create table  </a:t>
            </a:r>
          </a:p>
          <a:p>
            <a:pPr lvl="0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2800" dirty="0">
                <a:latin typeface="맑은 고딕"/>
                <a:ea typeface="맑은 고딕"/>
              </a:rPr>
              <a:t>4. Create a Website</a:t>
            </a:r>
          </a:p>
          <a:p>
            <a:pPr marL="800100" lvl="1" indent="-3429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  <a:cs typeface="Arial"/>
              </a:rPr>
              <a:t>Composition of our website</a:t>
            </a:r>
          </a:p>
          <a:p>
            <a:pPr marL="800100" lvl="1" indent="-3429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  <a:cs typeface="Arial"/>
              </a:rPr>
              <a:t>How clients can use our website</a:t>
            </a:r>
          </a:p>
          <a:p>
            <a:pPr marL="800100" lvl="1" indent="-3429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맑은 고딕"/>
                <a:ea typeface="맑은 고딕"/>
                <a:cs typeface="Arial"/>
              </a:rPr>
              <a:t>Our website</a:t>
            </a:r>
          </a:p>
          <a:p>
            <a:pPr lvl="0">
              <a:defRPr lang="ko-KR" altLang="en-US"/>
            </a:pPr>
            <a:endParaRPr lang="en-US" altLang="ko-KR" sz="2800" dirty="0">
              <a:latin typeface="맑은 고딕"/>
              <a:ea typeface="맑은 고딕"/>
            </a:endParaRPr>
          </a:p>
          <a:p>
            <a:pPr lvl="0">
              <a:defRPr lang="ko-KR" altLang="en-US"/>
            </a:pPr>
            <a:r>
              <a:rPr lang="en-US" altLang="ko-KR" sz="2800" dirty="0">
                <a:latin typeface="맑은 고딕"/>
                <a:ea typeface="맑은 고딕"/>
              </a:rPr>
              <a:t>5. Conclusion</a:t>
            </a:r>
          </a:p>
          <a:p>
            <a:pPr marL="800100" lvl="1" indent="-3429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+mj-lt"/>
                <a:ea typeface="맑은 고딕"/>
                <a:cs typeface="Arial"/>
              </a:rPr>
              <a:t>Expectation Effect</a:t>
            </a:r>
          </a:p>
          <a:p>
            <a:pPr marL="800100" lvl="1" indent="-342900">
              <a:buFont typeface="Wingdings"/>
              <a:buChar char="§"/>
              <a:defRPr lang="ko-KR" altLang="en-US"/>
            </a:pPr>
            <a:r>
              <a:rPr lang="en-US" altLang="ko-KR" sz="2400" dirty="0">
                <a:latin typeface="+mj-lt"/>
                <a:ea typeface="맑은 고딕"/>
                <a:cs typeface="Arial"/>
              </a:rPr>
              <a:t>Q&amp;A</a:t>
            </a:r>
          </a:p>
          <a:p>
            <a:pPr lvl="0">
              <a:defRPr lang="ko-KR" altLang="en-US"/>
            </a:pPr>
            <a:endParaRPr lang="en-US" altLang="ko-KR" sz="2400" dirty="0"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6983" y="2659559"/>
            <a:ext cx="7082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Create a Website</a:t>
            </a:r>
            <a:endParaRPr lang="ko-KR" altLang="en-US" sz="440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8" y="583033"/>
            <a:ext cx="10102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3200">
                <a:latin typeface="맑은 고딕"/>
                <a:ea typeface="맑은 고딕"/>
              </a:rPr>
              <a:t>COMPOSTION OF OUR WEBSITE - signup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0518" y="2312571"/>
            <a:ext cx="6257925" cy="4667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0518" y="1453781"/>
            <a:ext cx="5800589" cy="348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415DCA-BE6D-45A3-9066-EC16268A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01" y="1260431"/>
            <a:ext cx="3152775" cy="4076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8" y="583033"/>
            <a:ext cx="10102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3200">
                <a:latin typeface="맑은 고딕"/>
                <a:ea typeface="맑은 고딕"/>
              </a:rPr>
              <a:t>COMPOSTION OF OUR WEBSITE – login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9949" y="2302187"/>
            <a:ext cx="6979000" cy="344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6546E3-5C5D-41BC-9296-6E0D8102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61" y="1261305"/>
            <a:ext cx="3105150" cy="4076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8" y="583033"/>
            <a:ext cx="9027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COMPOSTION OF OUR WEBSITE - main  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22" y="3558345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C5158-906C-47D9-A505-60E23C5D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93" y="1389892"/>
            <a:ext cx="3190875" cy="3819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075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Movie_Information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A8C0D0-150C-4E72-A3D1-4ADA2E616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491326"/>
            <a:ext cx="6181725" cy="1571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99EA7-6939-47E1-AF5E-87118C4B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3655433"/>
            <a:ext cx="6724650" cy="4476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075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COMPOSTION OF OUR WEBSITE – Buy_ticket - 1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1082" y="1491326"/>
            <a:ext cx="5943600" cy="2924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AC43F6-B0A7-4F59-AFBC-00DB48CB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87" y="1491326"/>
            <a:ext cx="4752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38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075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COMPOSTION OF OUR WEBSITE – Buy_ticket - 2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22" y="3558345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768" y="5021768"/>
            <a:ext cx="10877550" cy="552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26B25-B411-446A-9FB8-CAFD579C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85" y="1060087"/>
            <a:ext cx="9691275" cy="38558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075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Buy_ticket</a:t>
            </a:r>
            <a:r>
              <a:rPr lang="en-US" altLang="ko-KR" sz="3200" dirty="0">
                <a:latin typeface="맑은 고딕"/>
                <a:ea typeface="맑은 고딕"/>
              </a:rPr>
              <a:t> - 3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0393" y="1491326"/>
            <a:ext cx="8848725" cy="228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393" y="2305768"/>
            <a:ext cx="7296150" cy="552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C990FC-1F63-4660-AB31-6749F6F97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3" y="1896741"/>
            <a:ext cx="10201275" cy="30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6EA7C6-F757-4CE7-B9C1-BBF4D494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393" y="3282234"/>
            <a:ext cx="8620125" cy="447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D8B047-8E1A-46D7-AC8A-02EDFF096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93" y="2953019"/>
            <a:ext cx="9429750" cy="342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629CB5-AE2A-46A1-BDEE-C15D88B581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0393" y="4047397"/>
            <a:ext cx="7581140" cy="5676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075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Buy_ticket</a:t>
            </a:r>
            <a:r>
              <a:rPr lang="en-US" altLang="ko-KR" sz="3200" dirty="0">
                <a:latin typeface="맑은 고딕"/>
                <a:ea typeface="맑은 고딕"/>
              </a:rPr>
              <a:t> </a:t>
            </a:r>
            <a:r>
              <a:rPr lang="en-US" altLang="ko-KR" sz="3200">
                <a:latin typeface="맑은 고딕"/>
                <a:ea typeface="맑은 고딕"/>
              </a:rPr>
              <a:t>- 4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1390" y="1583592"/>
            <a:ext cx="5067918" cy="4492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9171" y="2133155"/>
            <a:ext cx="8578854" cy="5072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7734" y="2797704"/>
            <a:ext cx="8786489" cy="3791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1107" y="3429000"/>
            <a:ext cx="8511541" cy="3176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8FFC65-982A-44EB-94B0-3D269BBB29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79171" y="3998860"/>
            <a:ext cx="8954884" cy="3295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0D1A0-FADA-4A0E-B57A-605051423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79171" y="4495083"/>
            <a:ext cx="8229600" cy="990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1007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COMPOSTION OF OUR WEBSITE - Ticket_Information 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22" y="3558345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284" y="3549240"/>
            <a:ext cx="11183816" cy="4549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4284" y="4419829"/>
            <a:ext cx="10448925" cy="466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912F2D-CA00-404C-A194-549B97F1B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69" y="1283091"/>
            <a:ext cx="7610475" cy="19526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9552" y="2505670"/>
            <a:ext cx="5599095" cy="90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latin typeface="맑은 고딕"/>
                <a:ea typeface="맑은 고딕"/>
              </a:rPr>
              <a:t>CONCEPT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1007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COMPOSTION OF OUR WEBSITE – admin_user  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22" y="3558345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9626" y="3784802"/>
            <a:ext cx="9686925" cy="285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9626" y="4428118"/>
            <a:ext cx="7172325" cy="276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626" y="4129793"/>
            <a:ext cx="6572250" cy="247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9626" y="4832598"/>
            <a:ext cx="5514975" cy="200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2E9280-A0B9-4484-BE39-30040DFD0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42" y="1117428"/>
            <a:ext cx="7172326" cy="25750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1007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admin_theater</a:t>
            </a:r>
            <a:r>
              <a:rPr lang="en-US" altLang="ko-KR" sz="3200" dirty="0">
                <a:latin typeface="맑은 고딕"/>
                <a:ea typeface="맑은 고딕"/>
              </a:rPr>
              <a:t> 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022" y="3558345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071" y="5046924"/>
            <a:ext cx="2781300" cy="2476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071" y="4079502"/>
            <a:ext cx="11134725" cy="723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022804-4346-47BA-8C59-3BD7C5E7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42" y="1132349"/>
            <a:ext cx="8315864" cy="3028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1007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admin_movie</a:t>
            </a:r>
            <a:r>
              <a:rPr lang="en-US" altLang="ko-KR" sz="3200" dirty="0">
                <a:latin typeface="맑은 고딕"/>
                <a:ea typeface="맑은 고딕"/>
              </a:rPr>
              <a:t> 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970" y="4984082"/>
            <a:ext cx="8591550" cy="247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A14FA-F9AA-4FC6-8130-B4CECC68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65" y="4402698"/>
            <a:ext cx="6562725" cy="34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A51A9D-35E8-4DF6-B8CB-87102123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5" y="4164214"/>
            <a:ext cx="6915150" cy="333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5AC955-A9D0-47B3-AAB4-E16A8CEF4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06" y="1191492"/>
            <a:ext cx="8028748" cy="27799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0A958F-2AF8-4833-935C-D9D83552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632" y="3359890"/>
            <a:ext cx="3257550" cy="1504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11007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COMPOSTION OF OUR WEBSITE – </a:t>
            </a:r>
            <a:r>
              <a:rPr lang="en-US" altLang="ko-KR" sz="3200" dirty="0" err="1">
                <a:latin typeface="맑은 고딕"/>
                <a:ea typeface="맑은 고딕"/>
              </a:rPr>
              <a:t>admin_reservation</a:t>
            </a:r>
            <a:r>
              <a:rPr lang="en-US" altLang="ko-KR" sz="3200" dirty="0">
                <a:latin typeface="맑은 고딕"/>
                <a:ea typeface="맑은 고딕"/>
              </a:rPr>
              <a:t> 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7502" y="5665812"/>
            <a:ext cx="645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442" y="3792263"/>
            <a:ext cx="9896475" cy="390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312836"/>
            <a:ext cx="9296400" cy="428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865308"/>
            <a:ext cx="12192000" cy="5932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5588620"/>
            <a:ext cx="6543675" cy="2857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442" y="6055892"/>
            <a:ext cx="7124700" cy="219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751242-229E-40D7-91C3-4F7156BEE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537" y="1536025"/>
            <a:ext cx="7705725" cy="179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784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HOW CLIENTS CAN USE OUR WEB SITE</a:t>
            </a:r>
            <a:endParaRPr lang="ko-KR" altLang="en-US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5" name="php로그인 - Chrome 2021-12-15 21-25-45">
            <a:hlinkClick r:id="" action="ppaction://media"/>
            <a:extLst>
              <a:ext uri="{FF2B5EF4-FFF2-40B4-BE49-F238E27FC236}">
                <a16:creationId xmlns:a16="http://schemas.microsoft.com/office/drawing/2014/main" id="{A82727A8-4D1E-4320-988C-55D397630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388" y="1167808"/>
            <a:ext cx="9739224" cy="52729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583033"/>
            <a:ext cx="784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latin typeface="맑은 고딕"/>
                <a:ea typeface="맑은 고딕"/>
              </a:rPr>
              <a:t>HOW ADMIN CAN USE OUR WEB SITE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Create a Website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pic>
        <p:nvPicPr>
          <p:cNvPr id="4" name="KakaoTalk_20211215_214050953">
            <a:hlinkClick r:id="" action="ppaction://media"/>
            <a:extLst>
              <a:ext uri="{FF2B5EF4-FFF2-40B4-BE49-F238E27FC236}">
                <a16:creationId xmlns:a16="http://schemas.microsoft.com/office/drawing/2014/main" id="{4E3E743B-E892-4794-9FA0-A24F9B513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7581" y="1167808"/>
            <a:ext cx="9810998" cy="55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1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9464" y="2659559"/>
            <a:ext cx="7082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Conclusion</a:t>
            </a:r>
            <a:endParaRPr lang="ko-KR" altLang="en-US" sz="440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Expectation Effect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7219" y="1647645"/>
            <a:ext cx="723756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/>
              <a:t>1. </a:t>
            </a:r>
            <a:r>
              <a:rPr lang="ko-KR" altLang="en-US" sz="2500" b="1"/>
              <a:t>영화 예매 시스템을 구현함으로써 사용자가 쉽게 영화 예매를 할 수 있다</a:t>
            </a:r>
            <a:r>
              <a:rPr lang="en-US" altLang="ko-KR" sz="2500" b="1"/>
              <a:t>.</a:t>
            </a:r>
          </a:p>
          <a:p>
            <a:pPr lvl="0">
              <a:defRPr lang="ko-KR" altLang="en-US"/>
            </a:pPr>
            <a:endParaRPr lang="en-US" altLang="ko-KR" sz="2500" b="1"/>
          </a:p>
          <a:p>
            <a:pPr lvl="0">
              <a:defRPr lang="ko-KR" altLang="en-US"/>
            </a:pPr>
            <a:r>
              <a:rPr lang="en-US" altLang="ko-KR" sz="2500" b="1"/>
              <a:t>2. </a:t>
            </a:r>
            <a:r>
              <a:rPr lang="ko-KR" altLang="en-US" sz="2500" b="1"/>
              <a:t>관리자가 소비자의 예약현황을 목록화 할 수 있다</a:t>
            </a:r>
            <a:r>
              <a:rPr lang="en-US" altLang="ko-KR" sz="2500" b="1"/>
              <a:t>.</a:t>
            </a:r>
          </a:p>
          <a:p>
            <a:pPr lvl="0">
              <a:defRPr lang="ko-KR" altLang="en-US"/>
            </a:pPr>
            <a:endParaRPr lang="en-US" altLang="ko-KR" sz="2500" b="1"/>
          </a:p>
          <a:p>
            <a:pPr lvl="0">
              <a:defRPr lang="ko-KR" altLang="en-US"/>
            </a:pPr>
            <a:r>
              <a:rPr lang="en-US" altLang="ko-KR" sz="2500" b="1"/>
              <a:t>3. </a:t>
            </a:r>
            <a:r>
              <a:rPr lang="ko-KR" altLang="en-US" sz="2500" b="1"/>
              <a:t>관리자의 효율적인 예매 정보관리가 가능하다</a:t>
            </a:r>
            <a:r>
              <a:rPr lang="en-US" altLang="ko-KR" sz="2500" b="1"/>
              <a:t>.</a:t>
            </a:r>
            <a:endParaRPr lang="ko-KR" altLang="en-US" sz="2500" b="1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89" y="259515"/>
            <a:ext cx="46265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Conclusion</a:t>
            </a:r>
            <a:endParaRPr lang="ko-KR" altLang="en-US" sz="2500" u="sng">
              <a:latin typeface="맑은 고딕"/>
              <a:ea typeface="맑은 고딕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84230" y="2164639"/>
            <a:ext cx="2160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000" b="1">
                <a:solidFill>
                  <a:schemeClr val="accent6"/>
                </a:solidFill>
              </a:rPr>
              <a:t>B789032 </a:t>
            </a:r>
            <a:r>
              <a:rPr lang="ko-KR" altLang="en-US" sz="2000" b="1">
                <a:solidFill>
                  <a:schemeClr val="accent6"/>
                </a:solidFill>
              </a:rPr>
              <a:t>양창훈</a:t>
            </a:r>
          </a:p>
          <a:p>
            <a:pPr lvl="0">
              <a:defRPr lang="ko-KR"/>
            </a:pP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336533" y="2718918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3573613" y="2040502"/>
            <a:ext cx="2101857" cy="9561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altLang="ko-KR" sz="2000" b="1">
                <a:solidFill>
                  <a:schemeClr val="accent6"/>
                </a:solidFill>
              </a:rPr>
              <a:t>B789057 </a:t>
            </a:r>
            <a:r>
              <a:rPr lang="ko-KR" altLang="en-US" sz="2000" b="1">
                <a:solidFill>
                  <a:schemeClr val="accent6"/>
                </a:solidFill>
              </a:rPr>
              <a:t>정민용</a:t>
            </a:r>
          </a:p>
          <a:p>
            <a:pPr lvl="0">
              <a:lnSpc>
                <a:spcPct val="150000"/>
              </a:lnSpc>
              <a:defRPr lang="ko-KR"/>
            </a:pP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7" name="Rectangle 27"/>
          <p:cNvSpPr/>
          <p:nvPr/>
        </p:nvSpPr>
        <p:spPr>
          <a:xfrm>
            <a:off x="3356286" y="2718917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extBox 28"/>
          <p:cNvSpPr txBox="1"/>
          <p:nvPr/>
        </p:nvSpPr>
        <p:spPr>
          <a:xfrm>
            <a:off x="6545600" y="2024087"/>
            <a:ext cx="2101857" cy="494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sz="2000" b="1">
                <a:solidFill>
                  <a:schemeClr val="accent6"/>
                </a:solidFill>
              </a:rPr>
              <a:t>B789060 </a:t>
            </a:r>
            <a:r>
              <a:rPr lang="ko-KR" altLang="en-US" sz="2000" b="1">
                <a:solidFill>
                  <a:schemeClr val="accent6"/>
                </a:solidFill>
              </a:rPr>
              <a:t>정해원</a:t>
            </a: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9" name="Rectangle 29"/>
          <p:cNvSpPr/>
          <p:nvPr/>
        </p:nvSpPr>
        <p:spPr>
          <a:xfrm>
            <a:off x="6376040" y="2718918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30"/>
          <p:cNvSpPr txBox="1"/>
          <p:nvPr/>
        </p:nvSpPr>
        <p:spPr>
          <a:xfrm>
            <a:off x="9517587" y="2042775"/>
            <a:ext cx="2101857" cy="9561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sz="2000" b="1">
                <a:solidFill>
                  <a:schemeClr val="accent6"/>
                </a:solidFill>
              </a:rPr>
              <a:t>B789061 </a:t>
            </a:r>
            <a:r>
              <a:rPr lang="ko-KR" altLang="en-US" sz="2000" b="1">
                <a:solidFill>
                  <a:schemeClr val="accent6"/>
                </a:solidFill>
              </a:rPr>
              <a:t>조재혁</a:t>
            </a:r>
          </a:p>
          <a:p>
            <a:pPr lvl="0">
              <a:lnSpc>
                <a:spcPct val="150000"/>
              </a:lnSpc>
              <a:defRPr lang="ko-KR"/>
            </a:pP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11" name="Rectangle 31"/>
          <p:cNvSpPr/>
          <p:nvPr/>
        </p:nvSpPr>
        <p:spPr>
          <a:xfrm>
            <a:off x="9395793" y="2718916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TextBox 34"/>
          <p:cNvSpPr txBox="1"/>
          <p:nvPr/>
        </p:nvSpPr>
        <p:spPr>
          <a:xfrm>
            <a:off x="3386564" y="2920813"/>
            <a:ext cx="24788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</a:t>
            </a:r>
            <a:r>
              <a:rPr lang="ko-KR" altLang="en-US" dirty="0">
                <a:solidFill>
                  <a:schemeClr val="accent6"/>
                </a:solidFill>
              </a:rPr>
              <a:t>와 연동된 페이지를 만들어 </a:t>
            </a:r>
            <a:r>
              <a:rPr lang="en-US" altLang="ko-KR" dirty="0">
                <a:solidFill>
                  <a:schemeClr val="accent6"/>
                </a:solidFill>
              </a:rPr>
              <a:t>DB</a:t>
            </a:r>
            <a:r>
              <a:rPr lang="ko-KR" altLang="en-US" dirty="0">
                <a:solidFill>
                  <a:schemeClr val="accent6"/>
                </a:solidFill>
              </a:rPr>
              <a:t>에 질의하고 그 결과를 가지고    연산을 하는 과정을 구현하는 것이 어렵기도 했지만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그만큼  재밌었고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  <a:r>
              <a:rPr lang="ko-KR" altLang="en-US" dirty="0">
                <a:solidFill>
                  <a:schemeClr val="accent6"/>
                </a:solidFill>
              </a:rPr>
              <a:t>그만큼 배운 것도 많았던 강의였다고 생각합니다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4" name="TextBox 35"/>
          <p:cNvSpPr txBox="1"/>
          <p:nvPr/>
        </p:nvSpPr>
        <p:spPr>
          <a:xfrm>
            <a:off x="6373190" y="2896529"/>
            <a:ext cx="24788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</a:t>
            </a:r>
            <a:r>
              <a:rPr lang="ko-KR" altLang="en-US" dirty="0">
                <a:solidFill>
                  <a:schemeClr val="accent6"/>
                </a:solidFill>
              </a:rPr>
              <a:t>와 웹 페이지를 연동하는 부분이 아주 어려웠습니다</a:t>
            </a:r>
            <a:r>
              <a:rPr lang="en-US" altLang="ko-KR" dirty="0">
                <a:solidFill>
                  <a:schemeClr val="accent6"/>
                </a:solidFill>
              </a:rPr>
              <a:t>. </a:t>
            </a:r>
            <a:r>
              <a:rPr lang="ko-KR" altLang="en-US" dirty="0">
                <a:solidFill>
                  <a:schemeClr val="accent6"/>
                </a:solidFill>
              </a:rPr>
              <a:t>완성되어 제대로 작동하는 페이지를 보니 정말 신기했습니다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이번 프로젝트를 통해 쿼리문에 대한 전반적인 이해도를 높일 수 있었던 것 같습니다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5" name="TextBox 36"/>
          <p:cNvSpPr txBox="1"/>
          <p:nvPr/>
        </p:nvSpPr>
        <p:spPr>
          <a:xfrm>
            <a:off x="9426070" y="2920813"/>
            <a:ext cx="24788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PHP</a:t>
            </a:r>
            <a:r>
              <a:rPr lang="ko-KR" altLang="en-US" dirty="0">
                <a:solidFill>
                  <a:schemeClr val="accent6"/>
                </a:solidFill>
              </a:rPr>
              <a:t>와 </a:t>
            </a:r>
            <a:r>
              <a:rPr lang="en-US" altLang="ko-KR" dirty="0">
                <a:solidFill>
                  <a:schemeClr val="accent6"/>
                </a:solidFill>
              </a:rPr>
              <a:t>JAVAQUERY</a:t>
            </a: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그리고</a:t>
            </a:r>
            <a:r>
              <a:rPr lang="en-US" altLang="ko-KR" dirty="0">
                <a:solidFill>
                  <a:schemeClr val="accent6"/>
                </a:solidFill>
              </a:rPr>
              <a:t> ORACLE</a:t>
            </a:r>
            <a:r>
              <a:rPr lang="ko-KR" altLang="en-US" dirty="0">
                <a:solidFill>
                  <a:schemeClr val="accent6"/>
                </a:solidFill>
              </a:rPr>
              <a:t>에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대하여 많은 것을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직접 해본 것 같다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  <a:p>
            <a:pPr>
              <a:defRPr lang="ko-KR"/>
            </a:pP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기회가 된다면 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따로 서버를 구축해서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좀더 많은 작업을</a:t>
            </a:r>
            <a:endParaRPr lang="en-US" altLang="ko-KR" dirty="0">
              <a:solidFill>
                <a:schemeClr val="accent6"/>
              </a:solidFill>
            </a:endParaRPr>
          </a:p>
          <a:p>
            <a:pPr>
              <a:defRPr lang="ko-KR"/>
            </a:pPr>
            <a:r>
              <a:rPr lang="ko-KR" altLang="en-US" dirty="0">
                <a:solidFill>
                  <a:schemeClr val="accent6"/>
                </a:solidFill>
              </a:rPr>
              <a:t>해보고 싶다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507" y="2659559"/>
            <a:ext cx="70824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400">
                <a:latin typeface="맑은 고딕"/>
                <a:ea typeface="맑은 고딕"/>
              </a:rPr>
              <a:t>Q &amp; A</a:t>
            </a:r>
            <a:endParaRPr lang="ko-KR" altLang="en-US" sz="4400"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7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TOPIC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4496" y="1281242"/>
            <a:ext cx="7877907" cy="1307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/>
              <a:t>THEATER RESERVATION SYSTEM</a:t>
            </a:r>
          </a:p>
          <a:p>
            <a:pPr lvl="0">
              <a:defRPr lang="ko-KR" altLang="en-US"/>
            </a:pPr>
            <a:r>
              <a:rPr lang="en-US" altLang="ko-KR" sz="4000"/>
              <a:t>-</a:t>
            </a:r>
            <a:r>
              <a:rPr lang="en-US" altLang="ko-KR" sz="2500" u="sng"/>
              <a:t>ONLY RESERVATION ABOUT TICKET</a:t>
            </a:r>
            <a:endParaRPr lang="ko-KR" altLang="en-US" sz="2500" u="sng"/>
          </a:p>
        </p:txBody>
      </p:sp>
      <p:sp>
        <p:nvSpPr>
          <p:cNvPr id="8" name="사각형: 둥근 모서리 7"/>
          <p:cNvSpPr/>
          <p:nvPr/>
        </p:nvSpPr>
        <p:spPr>
          <a:xfrm>
            <a:off x="6914037" y="2048392"/>
            <a:ext cx="3078747" cy="3528366"/>
          </a:xfrm>
          <a:prstGeom prst="roundRect">
            <a:avLst>
              <a:gd name="adj" fmla="val 16667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1979" y="2598003"/>
            <a:ext cx="5053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 lang="ko-KR" altLang="en-US"/>
            </a:pPr>
            <a:r>
              <a:rPr lang="ko-KR" altLang="en-US" sz="4800">
                <a:solidFill>
                  <a:srgbClr val="D16D6D"/>
                </a:solidFill>
                <a:latin typeface="맑은 고딕"/>
                <a:ea typeface="맑은 고딕"/>
              </a:rPr>
              <a:t>감사합니다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63247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3200">
                <a:latin typeface="맑은 고딕"/>
                <a:ea typeface="맑은 고딕"/>
              </a:rPr>
              <a:t>The Role of Team Members</a:t>
            </a:r>
          </a:p>
          <a:p>
            <a:pPr lvl="0">
              <a:defRPr lang="ko-KR"/>
            </a:pPr>
            <a:endParaRPr lang="en-US" altLang="ko-KR" sz="320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84230" y="2164639"/>
            <a:ext cx="2160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2000" b="1">
                <a:solidFill>
                  <a:schemeClr val="accent6"/>
                </a:solidFill>
              </a:rPr>
              <a:t>B789032 </a:t>
            </a:r>
            <a:r>
              <a:rPr lang="ko-KR" altLang="en-US" sz="2000" b="1">
                <a:solidFill>
                  <a:schemeClr val="accent6"/>
                </a:solidFill>
              </a:rPr>
              <a:t>양창훈</a:t>
            </a:r>
          </a:p>
          <a:p>
            <a:pPr lvl="0">
              <a:defRPr lang="ko-KR"/>
            </a:pP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12" name="Rectangle 2"/>
          <p:cNvSpPr/>
          <p:nvPr/>
        </p:nvSpPr>
        <p:spPr>
          <a:xfrm>
            <a:off x="336533" y="2718918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3573613" y="2040502"/>
            <a:ext cx="2070902" cy="10055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altLang="ko-KR" sz="2000" b="1" dirty="0">
                <a:solidFill>
                  <a:schemeClr val="accent6"/>
                </a:solidFill>
              </a:rPr>
              <a:t>B789057 </a:t>
            </a:r>
            <a:r>
              <a:rPr lang="ko-KR" altLang="en-US" sz="2000" b="1" dirty="0">
                <a:solidFill>
                  <a:schemeClr val="accent6"/>
                </a:solidFill>
              </a:rPr>
              <a:t>정민용</a:t>
            </a:r>
          </a:p>
          <a:p>
            <a:pPr lvl="0">
              <a:lnSpc>
                <a:spcPct val="150000"/>
              </a:lnSpc>
              <a:defRPr lang="ko-KR"/>
            </a:pP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4" name="Rectangle 27"/>
          <p:cNvSpPr/>
          <p:nvPr/>
        </p:nvSpPr>
        <p:spPr>
          <a:xfrm>
            <a:off x="3356286" y="2718917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6545600" y="2024087"/>
            <a:ext cx="2070715" cy="545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sz="2000" b="1">
                <a:solidFill>
                  <a:schemeClr val="accent6"/>
                </a:solidFill>
              </a:rPr>
              <a:t>B789060 </a:t>
            </a:r>
            <a:r>
              <a:rPr lang="ko-KR" altLang="en-US" sz="2000" b="1">
                <a:solidFill>
                  <a:schemeClr val="accent6"/>
                </a:solidFill>
              </a:rPr>
              <a:t>정해원</a:t>
            </a:r>
            <a:endParaRPr lang="en-US" sz="2000" b="1">
              <a:solidFill>
                <a:schemeClr val="accent6"/>
              </a:solidFill>
            </a:endParaRPr>
          </a:p>
        </p:txBody>
      </p:sp>
      <p:sp>
        <p:nvSpPr>
          <p:cNvPr id="16" name="Rectangle 29"/>
          <p:cNvSpPr/>
          <p:nvPr/>
        </p:nvSpPr>
        <p:spPr>
          <a:xfrm>
            <a:off x="6376040" y="2718918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TextBox 30"/>
          <p:cNvSpPr txBox="1"/>
          <p:nvPr/>
        </p:nvSpPr>
        <p:spPr>
          <a:xfrm>
            <a:off x="9517587" y="2042775"/>
            <a:ext cx="2070527" cy="10033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 lang="ko-KR"/>
            </a:pPr>
            <a:r>
              <a:rPr lang="en-US" sz="2000" b="1" dirty="0">
                <a:solidFill>
                  <a:schemeClr val="accent6"/>
                </a:solidFill>
              </a:rPr>
              <a:t>B789061 </a:t>
            </a:r>
            <a:r>
              <a:rPr lang="ko-KR" altLang="en-US" sz="2000" b="1" dirty="0">
                <a:solidFill>
                  <a:schemeClr val="accent6"/>
                </a:solidFill>
              </a:rPr>
              <a:t>조재혁</a:t>
            </a:r>
          </a:p>
          <a:p>
            <a:pPr lvl="0">
              <a:lnSpc>
                <a:spcPct val="150000"/>
              </a:lnSpc>
              <a:defRPr lang="ko-KR"/>
            </a:pP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8" name="Rectangle 31"/>
          <p:cNvSpPr/>
          <p:nvPr/>
        </p:nvSpPr>
        <p:spPr>
          <a:xfrm>
            <a:off x="9395793" y="2718916"/>
            <a:ext cx="2539360" cy="31637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364431" y="2920813"/>
            <a:ext cx="247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Topic Discussion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Create PPT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 Construction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Supporting Back-End Development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0335E50B-EA44-4EE6-B12E-B314D574B1EA}"/>
              </a:ext>
            </a:extLst>
          </p:cNvPr>
          <p:cNvSpPr txBox="1"/>
          <p:nvPr/>
        </p:nvSpPr>
        <p:spPr>
          <a:xfrm>
            <a:off x="3369662" y="2920812"/>
            <a:ext cx="247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Topic Discussion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Create PPT</a:t>
            </a:r>
          </a:p>
          <a:p>
            <a:pPr marL="285750" indent="-285750">
              <a:buFontTx/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 Construction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Back-End Development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93224BD-376A-4A53-96F6-37CFF72D2CB8}"/>
              </a:ext>
            </a:extLst>
          </p:cNvPr>
          <p:cNvSpPr txBox="1"/>
          <p:nvPr/>
        </p:nvSpPr>
        <p:spPr>
          <a:xfrm>
            <a:off x="6406318" y="2920812"/>
            <a:ext cx="2478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Topic Discussion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Create PPT</a:t>
            </a:r>
          </a:p>
          <a:p>
            <a:pPr marL="285750" indent="-285750">
              <a:buFontTx/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 Construction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Front-End Development</a:t>
            </a:r>
          </a:p>
          <a:p>
            <a:pPr marL="285750" indent="-285750">
              <a:buFontTx/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Supporting Back-End Development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085BD94-8556-402E-8E2D-D2882F88C155}"/>
              </a:ext>
            </a:extLst>
          </p:cNvPr>
          <p:cNvSpPr txBox="1"/>
          <p:nvPr/>
        </p:nvSpPr>
        <p:spPr>
          <a:xfrm>
            <a:off x="9456349" y="2920811"/>
            <a:ext cx="247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Topic Discussion</a:t>
            </a:r>
          </a:p>
          <a:p>
            <a:pPr marL="285750" indent="-285750"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Create PPT</a:t>
            </a:r>
          </a:p>
          <a:p>
            <a:pPr marL="285750" indent="-285750">
              <a:buFontTx/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DB Construction</a:t>
            </a:r>
          </a:p>
          <a:p>
            <a:pPr marL="285750" indent="-285750">
              <a:buFontTx/>
              <a:buChar char="-"/>
              <a:defRPr lang="ko-KR"/>
            </a:pPr>
            <a:r>
              <a:rPr lang="en-US" altLang="ko-KR" dirty="0">
                <a:solidFill>
                  <a:schemeClr val="accent6"/>
                </a:solidFill>
              </a:rPr>
              <a:t>Back-End Development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7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4822" y="2114323"/>
            <a:ext cx="8802356" cy="1912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000"/>
              <a:t>While booking a movie, We were interested in the system of booking a movie, but We thought it would be nice to implement it ourselves while doing a database lecture project.</a:t>
            </a:r>
            <a:endParaRPr lang="ko-KR" altLang="en-US" sz="30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2958541" cy="57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5213" y="1989284"/>
            <a:ext cx="11153669" cy="2209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500" dirty="0">
                <a:latin typeface="맑은 고딕"/>
                <a:ea typeface="맑은 고딕"/>
              </a:rPr>
              <a:t>Requirements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관리자는 현재 상영중인 영화의 정보를 바꿀 수 있다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관리자는 예약된 정보를 파기할 수 있다</a:t>
            </a:r>
            <a:r>
              <a:rPr lang="en-US" altLang="ko-KR" sz="2600" dirty="0">
                <a:latin typeface="맑은 고딕"/>
                <a:ea typeface="맑은 고딕"/>
              </a:rPr>
              <a:t>.    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고객은 자기자신의 예약된 정보를 파기할 수 있다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고객은 영화관과 좌석을 고르고 예약할 수 있다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3468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Restriction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8221" y="1977092"/>
            <a:ext cx="1115366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latin typeface="맑은 고딕"/>
                <a:ea typeface="맑은 고딕"/>
              </a:rPr>
              <a:t>Restriction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고객은 한번에 최대 </a:t>
            </a:r>
            <a:r>
              <a:rPr lang="en-US" altLang="ko-KR" sz="2600" dirty="0">
                <a:latin typeface="맑은 고딕"/>
                <a:ea typeface="맑은 고딕"/>
              </a:rPr>
              <a:t>3</a:t>
            </a:r>
            <a:r>
              <a:rPr lang="ko-KR" altLang="en-US" sz="2600" dirty="0">
                <a:latin typeface="맑은 고딕"/>
                <a:ea typeface="맑은 고딕"/>
              </a:rPr>
              <a:t>개의 좌석만을 예약할 수 있다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결제정보가 파기되면 예약정보도 같이 파기된다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  <a:p>
            <a:pPr marL="914400" lvl="1" indent="-457200">
              <a:buFont typeface="Wingdings"/>
              <a:buChar char="§"/>
              <a:defRPr lang="ko-KR" altLang="en-US"/>
            </a:pPr>
            <a:r>
              <a:rPr lang="ko-KR" altLang="en-US" sz="2600" dirty="0">
                <a:latin typeface="맑은 고딕"/>
                <a:ea typeface="맑은 고딕"/>
              </a:rPr>
              <a:t>관리자와 고객은 예약정보를 삭제만 가능하고 수정할 수 없다</a:t>
            </a:r>
            <a:r>
              <a:rPr lang="en-US" altLang="ko-KR" sz="2600" dirty="0"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89" y="676391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맑은 고딕"/>
                <a:ea typeface="맑은 고딕"/>
              </a:rPr>
              <a:t>E-R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9" y="259515"/>
            <a:ext cx="522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u="sng">
                <a:latin typeface="맑은 고딕"/>
                <a:ea typeface="맑은 고딕"/>
              </a:rPr>
              <a:t>CONCEPT</a:t>
            </a:r>
            <a:r>
              <a:rPr lang="en-US" altLang="ko-KR" sz="3200" u="sng">
                <a:latin typeface="맑은 고딕"/>
                <a:ea typeface="맑은 고딕"/>
              </a:rPr>
              <a:t>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3F080C-BFCF-4168-A918-C358DAB5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233487"/>
            <a:ext cx="10353675" cy="4391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891</Words>
  <Application>Microsoft Office PowerPoint</Application>
  <PresentationFormat>와이드스크린</PresentationFormat>
  <Paragraphs>312</Paragraphs>
  <Slides>40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chun sae mi</dc:creator>
  <cp:keywords/>
  <dc:description/>
  <cp:lastModifiedBy>조재혁</cp:lastModifiedBy>
  <cp:revision>75</cp:revision>
  <dcterms:created xsi:type="dcterms:W3CDTF">2019-03-23T08:05:12Z</dcterms:created>
  <dcterms:modified xsi:type="dcterms:W3CDTF">2021-12-16T05:00:31Z</dcterms:modified>
  <cp:category/>
</cp:coreProperties>
</file>